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Old Standard TT"/>
      <p:regular r:id="rId38"/>
      <p:bold r:id="rId39"/>
      <p: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39" Type="http://schemas.openxmlformats.org/officeDocument/2006/relationships/font" Target="fonts/OldStandardTT-bold.fntdata"/><Relationship Id="rId16" Type="http://schemas.openxmlformats.org/officeDocument/2006/relationships/slide" Target="slides/slide11.xml"/><Relationship Id="rId38" Type="http://schemas.openxmlformats.org/officeDocument/2006/relationships/font" Target="fonts/OldStandardT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c754ecfb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c754ecfb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c97af1d3a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c97af1d3a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c97af1d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c97af1d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c754ecf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c754ecf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cb6a90e8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cb6a90e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c97af1d3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c97af1d3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Change master to controller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c97af1d3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c97af1d3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Note- Get rid of MetalLB and add in the built in k3s loadbalancer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c754ecfb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c754ecfb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addf87f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addf87f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 Note: User Statements = Sprints; Layers = git, git-annex (configure Longhorn)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c754ecf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c754ecf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 - Large Game files, faculty student admin use cases, hardware failure, we built the cluster, System models, and next steps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b8aaecd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b8aaecd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b8aaecd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9b8aaecd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Conner i think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c754ecf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c754ecf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c964873b0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8c964873b0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c97af1d3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8c97af1d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c44e0f7ad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c44e0f7ad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c97af1d3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c97af1d3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c44e0f7ad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c44e0f7ad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c44e0f7ad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c44e0f7ad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23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701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4.jpg"/><Relationship Id="rId5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18464" l="0" r="5015" t="10132"/>
          <a:stretch/>
        </p:blipFill>
        <p:spPr>
          <a:xfrm>
            <a:off x="-400" y="0"/>
            <a:ext cx="9202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6775" y="1925350"/>
            <a:ext cx="5410200" cy="813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425" lIns="82425" spcFirstLastPara="1" rIns="82425" wrap="square" tIns="8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2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#12:</a:t>
            </a:r>
            <a:endParaRPr sz="2002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2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Conner | Lauren | Sasha | Sean | Brandon </a:t>
            </a:r>
            <a:endParaRPr sz="2002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850793" y="486375"/>
            <a:ext cx="4194000" cy="1328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425" lIns="82425" spcFirstLastPara="1" rIns="82425" wrap="square" tIns="82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86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ClusterGit</a:t>
            </a:r>
            <a:endParaRPr b="1" sz="5586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189650"/>
            <a:ext cx="8520600" cy="47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00"/>
              <a:t>Risks &amp; Accomplishments</a:t>
            </a:r>
            <a:endParaRPr sz="7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2701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Network Access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Overheating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Hardware Failure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Storage Bottleneck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Integration Risks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Scheduling and Lab Access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Scope Creep</a:t>
            </a:r>
            <a:endParaRPr sz="240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350" y="822625"/>
            <a:ext cx="4095150" cy="40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026421" y="479138"/>
            <a:ext cx="4850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Accomplished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4026425" y="1276950"/>
            <a:ext cx="5314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7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lang="en" sz="2160"/>
              <a:t>Built the cluster</a:t>
            </a:r>
            <a:endParaRPr sz="216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60"/>
              <a:t>Last Sprint User Stories:</a:t>
            </a:r>
            <a:endParaRPr sz="2160"/>
          </a:p>
          <a:p>
            <a:pPr indent="-3657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lang="en" sz="2160"/>
              <a:t>Admin:</a:t>
            </a:r>
            <a:endParaRPr sz="216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60"/>
              <a:t>remotely </a:t>
            </a:r>
            <a:r>
              <a:rPr lang="en" sz="2160"/>
              <a:t>access</a:t>
            </a:r>
            <a:r>
              <a:rPr lang="en" sz="2160"/>
              <a:t> the server</a:t>
            </a:r>
            <a:endParaRPr sz="2160"/>
          </a:p>
          <a:p>
            <a:pPr indent="-3657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lang="en" sz="2160"/>
              <a:t>Admin:</a:t>
            </a:r>
            <a:endParaRPr sz="216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60"/>
              <a:t>monitor the servers using a dashboard</a:t>
            </a:r>
            <a:endParaRPr sz="216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00" y="408600"/>
            <a:ext cx="3244750" cy="432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228250"/>
            <a:ext cx="8520600" cy="46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Model</a:t>
            </a:r>
            <a:endParaRPr/>
          </a:p>
        </p:txBody>
      </p:sp>
      <p:pic>
        <p:nvPicPr>
          <p:cNvPr id="152" name="Google Shape;152;p27" title="Cluster_Setup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625" y="1135700"/>
            <a:ext cx="5696200" cy="37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525" y="2714300"/>
            <a:ext cx="979225" cy="3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74230">
            <a:off x="834321" y="912458"/>
            <a:ext cx="2004208" cy="112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199838" y="734363"/>
            <a:ext cx="1953475" cy="16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Model</a:t>
            </a:r>
            <a:endParaRPr/>
          </a:p>
        </p:txBody>
      </p:sp>
      <p:pic>
        <p:nvPicPr>
          <p:cNvPr id="161" name="Google Shape;161;p28" title="Demo SystemModel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389" y="1129450"/>
            <a:ext cx="7389176" cy="37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075" y="1469875"/>
            <a:ext cx="1117539" cy="2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 b="0" l="1146" r="0" t="0"/>
          <a:stretch/>
        </p:blipFill>
        <p:spPr>
          <a:xfrm>
            <a:off x="4504575" y="2066300"/>
            <a:ext cx="2224650" cy="2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7600" y="2671650"/>
            <a:ext cx="2358750" cy="2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7366" y="3273950"/>
            <a:ext cx="2095725" cy="1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8">
            <a:alphaModFix/>
          </a:blip>
          <a:srcRect b="0" l="2439" r="0" t="0"/>
          <a:stretch/>
        </p:blipFill>
        <p:spPr>
          <a:xfrm>
            <a:off x="4487600" y="3808575"/>
            <a:ext cx="2031750" cy="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9">
            <a:alphaModFix/>
          </a:blip>
          <a:srcRect b="0" l="3521" r="0" t="0"/>
          <a:stretch/>
        </p:blipFill>
        <p:spPr>
          <a:xfrm>
            <a:off x="4504575" y="4424950"/>
            <a:ext cx="2518075" cy="1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2025125" y="1199775"/>
            <a:ext cx="68271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Upcoming Sprint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repositories to submit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assignments</a:t>
            </a:r>
            <a:endParaRPr/>
          </a:p>
          <a:p>
            <a:pPr indent="-368300" lvl="0" marL="6858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CLI</a:t>
            </a:r>
            <a:endParaRPr sz="2200"/>
          </a:p>
          <a:p>
            <a:pPr indent="-368300" lvl="0" marL="6858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Layering Git-annex</a:t>
            </a:r>
            <a:endParaRPr sz="2200"/>
          </a:p>
          <a:p>
            <a:pPr indent="-368300" lvl="0" marL="6858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Encryption</a:t>
            </a:r>
            <a:endParaRPr sz="2200"/>
          </a:p>
          <a:p>
            <a:pPr indent="-368300" lvl="0" marL="6858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Extend and</a:t>
            </a:r>
            <a:endParaRPr sz="2200"/>
          </a:p>
          <a:p>
            <a:pPr indent="-22860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Link Database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Man working on laptop computer keyboard with graphic user interface GUI hologram (Provided by Getty Images)"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350" y="3009850"/>
            <a:ext cx="3243873" cy="163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pic>
        <p:nvPicPr>
          <p:cNvPr descr="the database is an icon vector. Isolated contour symbol illustration (Provided by Getty Images)"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12" y="3535057"/>
            <a:ext cx="1520333" cy="1327119"/>
          </a:xfrm>
          <a:prstGeom prst="rect">
            <a:avLst/>
          </a:prstGeom>
          <a:noFill/>
          <a:ln cap="flat" cmpd="sng" w="146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ata protection, Code, encryption, security icon (Provided by Getty Images)" id="181" name="Google Shape;1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12" y="1598475"/>
            <a:ext cx="1520333" cy="1915955"/>
          </a:xfrm>
          <a:prstGeom prst="rect">
            <a:avLst/>
          </a:prstGeom>
          <a:noFill/>
          <a:ln cap="flat" cmpd="sng" w="146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Covered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2315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Char char="-"/>
            </a:pPr>
            <a:r>
              <a:rPr lang="en"/>
              <a:t>Problem Statement &amp; Requirements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Use Cases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Risks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Tasks Accomplished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Demo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Cluster &amp; System Models</a:t>
            </a:r>
            <a:endParaRPr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Next Steps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/>
          <p:cNvSpPr/>
          <p:nvPr/>
        </p:nvSpPr>
        <p:spPr>
          <a:xfrm rot="-5124478">
            <a:off x="6355061" y="3251110"/>
            <a:ext cx="756930" cy="2487764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4997" l="30556" r="29939" t="0"/>
          <a:stretch/>
        </p:blipFill>
        <p:spPr>
          <a:xfrm>
            <a:off x="7081300" y="1480575"/>
            <a:ext cx="1427976" cy="343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Expect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08000" y="1270125"/>
            <a:ext cx="8324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Char char="-"/>
            </a:pPr>
            <a:r>
              <a:rPr lang="en"/>
              <a:t>Problem Statement &amp; Requirements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Use Cases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Risks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Tasks Accomplished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Demo: Monitoring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Cluster &amp; System Models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"/>
              <a:t>Next Steps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00" y="1827625"/>
            <a:ext cx="2919825" cy="29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52750" y="824075"/>
            <a:ext cx="4644900" cy="1618200"/>
          </a:xfrm>
          <a:prstGeom prst="rect">
            <a:avLst/>
          </a:prstGeom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40"/>
              <a:t>Thank You! </a:t>
            </a:r>
            <a:r>
              <a:rPr lang="en" sz="4340">
                <a:latin typeface="Arial"/>
                <a:ea typeface="Arial"/>
                <a:cs typeface="Arial"/>
                <a:sym typeface="Arial"/>
              </a:rPr>
              <a:t>🎆</a:t>
            </a:r>
            <a:endParaRPr sz="43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40"/>
              <a:t>Questions?</a:t>
            </a:r>
            <a:endParaRPr sz="4340"/>
          </a:p>
        </p:txBody>
      </p:sp>
      <p:pic>
        <p:nvPicPr>
          <p:cNvPr id="195" name="Google Shape;195;p32" title="20251023_222426.jpg"/>
          <p:cNvPicPr preferRelativeResize="0"/>
          <p:nvPr/>
        </p:nvPicPr>
        <p:blipFill rotWithShape="1">
          <a:blip r:embed="rId3">
            <a:alphaModFix/>
          </a:blip>
          <a:srcRect b="0" l="7692" r="3881" t="12234"/>
          <a:stretch/>
        </p:blipFill>
        <p:spPr>
          <a:xfrm>
            <a:off x="5303520" y="266875"/>
            <a:ext cx="3457500" cy="457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32" title="bd54f24cfc8ea1c605013816bfce52c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00" y="2701225"/>
            <a:ext cx="1618196" cy="161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 title="bd54f24cfc8ea1c605013816bfce52c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327" y="2701225"/>
            <a:ext cx="1618196" cy="161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 title="bd54f24cfc8ea1c605013816bfce52c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303" y="2701225"/>
            <a:ext cx="1618196" cy="161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Solve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25" y="3301763"/>
            <a:ext cx="811530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31665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701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Large file storage is not natively offered by tools like Github.  This creates a problem when using these platforms for version control of projects that have larger file sizes.</a:t>
            </a:r>
            <a:endParaRPr/>
          </a:p>
        </p:txBody>
      </p:sp>
      <p:grpSp>
        <p:nvGrpSpPr>
          <p:cNvPr id="81" name="Google Shape;81;p16"/>
          <p:cNvGrpSpPr/>
          <p:nvPr/>
        </p:nvGrpSpPr>
        <p:grpSpPr>
          <a:xfrm>
            <a:off x="4410638" y="2704850"/>
            <a:ext cx="2192100" cy="2167500"/>
            <a:chOff x="4410638" y="2704850"/>
            <a:chExt cx="2192100" cy="2167500"/>
          </a:xfrm>
        </p:grpSpPr>
        <p:sp>
          <p:nvSpPr>
            <p:cNvPr id="82" name="Google Shape;82;p16"/>
            <p:cNvSpPr/>
            <p:nvPr/>
          </p:nvSpPr>
          <p:spPr>
            <a:xfrm>
              <a:off x="4563050" y="2858300"/>
              <a:ext cx="1887300" cy="18606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grpSp>
          <p:nvGrpSpPr>
            <p:cNvPr id="83" name="Google Shape;83;p16"/>
            <p:cNvGrpSpPr/>
            <p:nvPr/>
          </p:nvGrpSpPr>
          <p:grpSpPr>
            <a:xfrm>
              <a:off x="4410638" y="2704850"/>
              <a:ext cx="2192100" cy="2167500"/>
              <a:chOff x="3475938" y="2660325"/>
              <a:chExt cx="2192100" cy="2167500"/>
            </a:xfrm>
          </p:grpSpPr>
          <p:pic>
            <p:nvPicPr>
              <p:cNvPr id="84" name="Google Shape;84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64500" y="2775870"/>
                <a:ext cx="1614975" cy="1577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" name="Google Shape;85;p16"/>
              <p:cNvSpPr/>
              <p:nvPr/>
            </p:nvSpPr>
            <p:spPr>
              <a:xfrm>
                <a:off x="3475938" y="2660325"/>
                <a:ext cx="2192100" cy="2167500"/>
              </a:xfrm>
              <a:prstGeom prst="noSmoking">
                <a:avLst>
                  <a:gd fmla="val 18750" name="adj"/>
                </a:avLst>
              </a:prstGeom>
              <a:solidFill>
                <a:schemeClr val="accent5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09641" y="445025"/>
            <a:ext cx="403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09500" y="1171600"/>
            <a:ext cx="4162500" cy="31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Registration and Authentication</a:t>
            </a:r>
            <a:endParaRPr/>
          </a:p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Repository Management</a:t>
            </a:r>
            <a:endParaRPr/>
          </a:p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Large File &amp; Encrypted File Support</a:t>
            </a:r>
            <a:endParaRPr/>
          </a:p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Removal of aged repos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73027" y="1171600"/>
            <a:ext cx="4032000" cy="29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Storage</a:t>
            </a:r>
            <a:endParaRPr/>
          </a:p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Security</a:t>
            </a:r>
            <a:endParaRPr/>
          </a:p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Efficiency</a:t>
            </a:r>
            <a:r>
              <a:rPr lang="en"/>
              <a:t> &amp; Performance</a:t>
            </a:r>
            <a:endParaRPr/>
          </a:p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Availability</a:t>
            </a:r>
            <a:endParaRPr/>
          </a:p>
          <a:p>
            <a:pPr indent="-38100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Usability</a:t>
            </a:r>
            <a:endParaRPr/>
          </a:p>
          <a:p>
            <a:pPr indent="-228600" lvl="0" marL="2857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4772975" y="445025"/>
            <a:ext cx="403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Nonfunctional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36125" y="3072875"/>
            <a:ext cx="1768900" cy="17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518600"/>
            <a:ext cx="8520600" cy="21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0"/>
              <a:t>Use-Cases</a:t>
            </a:r>
            <a:endParaRPr sz="1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 title="Faculty Use Cas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587" y="-137687"/>
            <a:ext cx="5347425" cy="54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 title="Faculty Use Case (1).png"/>
          <p:cNvPicPr preferRelativeResize="0"/>
          <p:nvPr/>
        </p:nvPicPr>
        <p:blipFill rotWithShape="1">
          <a:blip r:embed="rId3">
            <a:alphaModFix/>
          </a:blip>
          <a:srcRect b="33811" l="3473" r="68600" t="36552"/>
          <a:stretch/>
        </p:blipFill>
        <p:spPr>
          <a:xfrm>
            <a:off x="1280989" y="1062100"/>
            <a:ext cx="3013402" cy="32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 title="Student Use C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76" y="-159937"/>
            <a:ext cx="6048051" cy="546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 title="Student Use Case.png"/>
          <p:cNvPicPr preferRelativeResize="0"/>
          <p:nvPr/>
        </p:nvPicPr>
        <p:blipFill rotWithShape="1">
          <a:blip r:embed="rId3">
            <a:alphaModFix/>
          </a:blip>
          <a:srcRect b="34664" l="6584" r="68300" t="38949"/>
          <a:stretch/>
        </p:blipFill>
        <p:spPr>
          <a:xfrm>
            <a:off x="1160550" y="1476800"/>
            <a:ext cx="2690176" cy="255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 title="Admin Use C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350" y="-136407"/>
            <a:ext cx="5344898" cy="5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 title="Admin Use Case.png"/>
          <p:cNvPicPr preferRelativeResize="0"/>
          <p:nvPr/>
        </p:nvPicPr>
        <p:blipFill rotWithShape="1">
          <a:blip r:embed="rId3">
            <a:alphaModFix/>
          </a:blip>
          <a:srcRect b="34142" l="5410" r="68667" t="38022"/>
          <a:stretch/>
        </p:blipFill>
        <p:spPr>
          <a:xfrm>
            <a:off x="1330750" y="1200837"/>
            <a:ext cx="2827349" cy="307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